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Playfair Display"/>
      <p:regular r:id="rId12"/>
      <p:bold r:id="rId13"/>
      <p:italic r:id="rId14"/>
      <p:boldItalic r:id="rId15"/>
    </p:embeddedFont>
    <p:embeddedFont>
      <p:font typeface="Architects Daughter" panose="020B0604020202020204" charset="0"/>
      <p:regular r:id="rId16"/>
    </p:embeddedFont>
    <p:embeddedFont>
      <p:font typeface="Amatic SC" panose="020B0604020202020204" charset="-79"/>
      <p:regular r:id="rId17"/>
      <p:bold r:id="rId18"/>
    </p:embeddedFont>
    <p:embeddedFont>
      <p:font typeface="Source Code Pro" panose="020B0604020202020204" charset="0"/>
      <p:regular r:id="rId19"/>
      <p:bold r:id="rId20"/>
    </p:embeddedFont>
    <p:embeddedFont>
      <p:font typeface="Georgia" panose="02040502050405020303" pitchFamily="18" charset="0"/>
      <p:regular r:id="rId21"/>
      <p:bold r:id="rId22"/>
      <p:italic r:id="rId23"/>
      <p:boldItalic r:id="rId24"/>
    </p:embeddedFont>
    <p:embeddedFont>
      <p:font typeface="Merriweather" panose="020B0604020202020204" charset="0"/>
      <p:regular r:id="rId25"/>
      <p:bold r:id="rId26"/>
      <p:italic r:id="rId27"/>
      <p:boldItalic r:id="rId28"/>
    </p:embeddedFont>
    <p:embeddedFont>
      <p:font typeface="Bree Serif" panose="020B0604020202020204" charset="0"/>
      <p:regular r:id="rId29"/>
    </p:embeddedFont>
    <p:embeddedFont>
      <p:font typeface="Comic Sans MS" panose="030F0702030302020204" pitchFamily="66" charset="0"/>
      <p:regular r:id="rId30"/>
      <p:bold r:id="rId31"/>
    </p:embeddedFont>
    <p:embeddedFont>
      <p:font typeface="Anton"/>
      <p:regular r:id="rId32"/>
    </p:embeddedFont>
    <p:embeddedFont>
      <p:font typeface="Righteous" panose="020B0604020202020204" charset="0"/>
      <p:regular r:id="rId33"/>
    </p:embeddedFont>
    <p:embeddedFont>
      <p:font typeface="Impact" panose="020B0806030902050204" pitchFamily="3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font" Target="fonts/font23.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When someone needs help, a lot of people just want to go and help, but you need to be safe so you can actually help the other person. If you do not check your surroundings first, you might be calling for help for both of you.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It is important to check if the person is responsive because it will tell you what you have to do next. If someone is not responsive, assume they want help. This is one of the major keys to performing CPR.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If you know how to give someone CPR you could potentially save a life. It is common for someone to have broken ribs, or other injuries after having CPR done to them. Even though they might have broken bones from the result of it, at least they’re alive.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AED will help the unresponsive person have a greater chance of survival. It sends a shock to the victim’s heart in attempt to get it to start beating correctly, and or again. They can be located just about anywhere, but CPR alone can also save lives.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You could save the life of your own child, a friend, or just any kid. A child is considered to be around ages 1-8, and depending on their size determines the use of one or two hands. If the child is obviously bigger and larg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Most children’s hearts stop because of respiratory issue or shock. Their hearts become chaotic from VFib and causes them to become unresponsive. With the use of an AED it can help save a child’s life. Unfortunately if untreated it could result in the child dying.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By giving a baby CPR it can get their heart pumping blood again. Chest compression at a depth of about 1½  are alone effective enough to bring the baby back to life.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Even though for their size, AED are not really recommended on being used on an infant. The helpfulness and the potential bad effects on them are 50/50.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dirty="0">
                <a:latin typeface="Impact"/>
                <a:ea typeface="Impact"/>
                <a:cs typeface="Impact"/>
                <a:sym typeface="Impact"/>
              </a:rPr>
              <a:t>CPR/AED - Allied Health </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dirty="0" smtClean="0"/>
              <a:t>Keannlay</a:t>
            </a:r>
            <a:endParaRPr lang="en"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C343D"/>
        </a:soli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67125" y="221525"/>
            <a:ext cx="9206400" cy="8010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Bree Serif"/>
                <a:ea typeface="Bree Serif"/>
                <a:cs typeface="Bree Serif"/>
                <a:sym typeface="Bree Serif"/>
              </a:rPr>
              <a:t>HOW TO APPROACH ANY SITUATION</a:t>
            </a:r>
          </a:p>
        </p:txBody>
      </p:sp>
      <p:sp>
        <p:nvSpPr>
          <p:cNvPr id="63" name="Shape 63"/>
          <p:cNvSpPr txBox="1">
            <a:spLocks noGrp="1"/>
          </p:cNvSpPr>
          <p:nvPr>
            <p:ph type="body" idx="1"/>
          </p:nvPr>
        </p:nvSpPr>
        <p:spPr>
          <a:xfrm>
            <a:off x="311700" y="942325"/>
            <a:ext cx="8520600" cy="3340200"/>
          </a:xfrm>
          <a:prstGeom prst="rect">
            <a:avLst/>
          </a:prstGeom>
        </p:spPr>
        <p:txBody>
          <a:bodyPr lIns="91425" tIns="91425" rIns="91425" bIns="91425" anchor="t" anchorCtr="0">
            <a:noAutofit/>
          </a:bodyPr>
          <a:lstStyle/>
          <a:p>
            <a:pPr lvl="0" algn="ctr">
              <a:spcBef>
                <a:spcPts val="0"/>
              </a:spcBef>
              <a:buNone/>
            </a:pPr>
            <a:r>
              <a:rPr lang="en">
                <a:latin typeface="Courier New"/>
                <a:ea typeface="Courier New"/>
                <a:cs typeface="Courier New"/>
                <a:sym typeface="Courier New"/>
              </a:rPr>
              <a:t>Make sure the scene is safe before you decide to proceed further into the incident. If there is anything that could harm you or potentially injure the person more, move it before assisting the situation. If the scene is clear and the person is in a dangerous area, for an example the middle of the road, then move the person to a safe location. </a:t>
            </a:r>
          </a:p>
        </p:txBody>
      </p:sp>
      <p:pic>
        <p:nvPicPr>
          <p:cNvPr id="64" name="Shape 64"/>
          <p:cNvPicPr preferRelativeResize="0"/>
          <p:nvPr/>
        </p:nvPicPr>
        <p:blipFill rotWithShape="1">
          <a:blip r:embed="rId3">
            <a:alphaModFix/>
          </a:blip>
          <a:srcRect t="8917"/>
          <a:stretch/>
        </p:blipFill>
        <p:spPr>
          <a:xfrm>
            <a:off x="2908662" y="2932150"/>
            <a:ext cx="3326674" cy="2042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185925"/>
            <a:ext cx="8520600" cy="801000"/>
          </a:xfrm>
          <a:prstGeom prst="rect">
            <a:avLst/>
          </a:prstGeom>
        </p:spPr>
        <p:txBody>
          <a:bodyPr lIns="91425" tIns="91425" rIns="91425" bIns="91425" anchor="t" anchorCtr="0">
            <a:noAutofit/>
          </a:bodyPr>
          <a:lstStyle/>
          <a:p>
            <a:pPr lvl="0">
              <a:spcBef>
                <a:spcPts val="0"/>
              </a:spcBef>
              <a:buNone/>
            </a:pPr>
            <a:r>
              <a:rPr lang="en">
                <a:solidFill>
                  <a:srgbClr val="CFE2F3"/>
                </a:solidFill>
                <a:latin typeface="Architects Daughter"/>
                <a:ea typeface="Architects Daughter"/>
                <a:cs typeface="Architects Daughter"/>
                <a:sym typeface="Architects Daughter"/>
              </a:rPr>
              <a:t>CHECK FOR RESPONSIVENESS</a:t>
            </a:r>
            <a:r>
              <a:rPr lang="en">
                <a:latin typeface="Architects Daughter"/>
                <a:ea typeface="Architects Daughter"/>
                <a:cs typeface="Architects Daughter"/>
                <a:sym typeface="Architects Daughter"/>
              </a:rPr>
              <a:t> </a:t>
            </a:r>
          </a:p>
        </p:txBody>
      </p:sp>
      <p:sp>
        <p:nvSpPr>
          <p:cNvPr id="70" name="Shape 70"/>
          <p:cNvSpPr txBox="1">
            <a:spLocks noGrp="1"/>
          </p:cNvSpPr>
          <p:nvPr>
            <p:ph type="body" idx="1"/>
          </p:nvPr>
        </p:nvSpPr>
        <p:spPr>
          <a:xfrm>
            <a:off x="311700" y="1148450"/>
            <a:ext cx="3999900" cy="3655200"/>
          </a:xfrm>
          <a:prstGeom prst="rect">
            <a:avLst/>
          </a:prstGeom>
          <a:ln w="9525" cap="flat" cmpd="sng">
            <a:solidFill>
              <a:srgbClr val="FFFFFF"/>
            </a:solidFill>
            <a:prstDash val="solid"/>
            <a:round/>
            <a:headEnd type="none" w="med" len="med"/>
            <a:tailEnd type="none" w="med" len="med"/>
          </a:ln>
        </p:spPr>
        <p:txBody>
          <a:bodyPr lIns="91425" tIns="91425" rIns="91425" bIns="91425" anchor="t" anchorCtr="0">
            <a:noAutofit/>
          </a:bodyPr>
          <a:lstStyle/>
          <a:p>
            <a:pPr marL="457200" lvl="0" indent="-228600" rtl="0">
              <a:lnSpc>
                <a:spcPct val="150000"/>
              </a:lnSpc>
              <a:spcBef>
                <a:spcPts val="0"/>
              </a:spcBef>
            </a:pPr>
            <a:r>
              <a:rPr lang="en"/>
              <a:t>Tap and shout at the person, “are you okay? Are you okay?” </a:t>
            </a:r>
          </a:p>
          <a:p>
            <a:pPr marL="457200" lvl="0" indent="-228600" rtl="0">
              <a:lnSpc>
                <a:spcPct val="150000"/>
              </a:lnSpc>
              <a:spcBef>
                <a:spcPts val="0"/>
              </a:spcBef>
            </a:pPr>
            <a:r>
              <a:rPr lang="en"/>
              <a:t>If not responsive yell for help, “help! Help!” </a:t>
            </a:r>
          </a:p>
          <a:p>
            <a:pPr marL="457200" lvl="0" indent="-228600" rtl="0">
              <a:lnSpc>
                <a:spcPct val="150000"/>
              </a:lnSpc>
              <a:spcBef>
                <a:spcPts val="0"/>
              </a:spcBef>
            </a:pPr>
            <a:r>
              <a:rPr lang="en"/>
              <a:t>If there are many people around, point at someone and tell them to phone 911. Tell another one to get a first aid kit and AED</a:t>
            </a:r>
          </a:p>
          <a:p>
            <a:pPr marL="457200" lvl="0" indent="-228600" rtl="0">
              <a:lnSpc>
                <a:spcPct val="150000"/>
              </a:lnSpc>
              <a:spcBef>
                <a:spcPts val="0"/>
              </a:spcBef>
            </a:pPr>
            <a:r>
              <a:rPr lang="en"/>
              <a:t>If you are alone call 911 and put your phone on speaker mode</a:t>
            </a:r>
          </a:p>
        </p:txBody>
      </p:sp>
      <p:sp>
        <p:nvSpPr>
          <p:cNvPr id="71" name="Shape 71"/>
          <p:cNvSpPr txBox="1">
            <a:spLocks noGrp="1"/>
          </p:cNvSpPr>
          <p:nvPr>
            <p:ph type="body" idx="2"/>
          </p:nvPr>
        </p:nvSpPr>
        <p:spPr>
          <a:xfrm>
            <a:off x="4851750" y="986925"/>
            <a:ext cx="3999900" cy="3340200"/>
          </a:xfrm>
          <a:prstGeom prst="rect">
            <a:avLst/>
          </a:prstGeom>
        </p:spPr>
        <p:txBody>
          <a:bodyPr lIns="91425" tIns="91425" rIns="91425" bIns="91425" anchor="t" anchorCtr="0">
            <a:noAutofit/>
          </a:bodyPr>
          <a:lstStyle/>
          <a:p>
            <a:pPr lvl="0" algn="ctr">
              <a:lnSpc>
                <a:spcPct val="100000"/>
              </a:lnSpc>
              <a:spcBef>
                <a:spcPts val="0"/>
              </a:spcBef>
              <a:buNone/>
            </a:pPr>
            <a:r>
              <a:rPr lang="en" sz="1800" b="1" i="1"/>
              <a:t>WHAT IS CONSIDERED RESPONSIVE?</a:t>
            </a:r>
          </a:p>
          <a:p>
            <a:pPr lvl="0" algn="ctr">
              <a:lnSpc>
                <a:spcPct val="100000"/>
              </a:lnSpc>
              <a:spcBef>
                <a:spcPts val="0"/>
              </a:spcBef>
              <a:buNone/>
            </a:pPr>
            <a:r>
              <a:rPr lang="en" b="1"/>
              <a:t>Someone who is breathing, coughing, or moving</a:t>
            </a:r>
          </a:p>
          <a:p>
            <a:pPr lvl="0">
              <a:spcBef>
                <a:spcPts val="0"/>
              </a:spcBef>
              <a:buNone/>
            </a:pPr>
            <a:endParaRPr/>
          </a:p>
          <a:p>
            <a:pPr lvl="0">
              <a:spcBef>
                <a:spcPts val="0"/>
              </a:spcBef>
              <a:buNone/>
            </a:pPr>
            <a:endParaRPr/>
          </a:p>
          <a:p>
            <a:pPr lvl="0">
              <a:spcBef>
                <a:spcPts val="0"/>
              </a:spcBef>
              <a:buNone/>
            </a:pPr>
            <a:endParaRPr/>
          </a:p>
        </p:txBody>
      </p:sp>
      <p:pic>
        <p:nvPicPr>
          <p:cNvPr id="72" name="Shape 72"/>
          <p:cNvPicPr preferRelativeResize="0"/>
          <p:nvPr/>
        </p:nvPicPr>
        <p:blipFill>
          <a:blip r:embed="rId3">
            <a:alphaModFix/>
          </a:blip>
          <a:stretch>
            <a:fillRect/>
          </a:stretch>
        </p:blipFill>
        <p:spPr>
          <a:xfrm>
            <a:off x="4871106" y="2290449"/>
            <a:ext cx="3961200" cy="2639149"/>
          </a:xfrm>
          <a:prstGeom prst="rect">
            <a:avLst/>
          </a:prstGeom>
          <a:noFill/>
          <a:ln>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51C75"/>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4500" y="-71300"/>
            <a:ext cx="9144000" cy="1070100"/>
          </a:xfrm>
          <a:prstGeom prst="rect">
            <a:avLst/>
          </a:prstGeom>
        </p:spPr>
        <p:txBody>
          <a:bodyPr lIns="91425" tIns="91425" rIns="91425" bIns="91425" anchor="ctr" anchorCtr="0">
            <a:noAutofit/>
          </a:bodyPr>
          <a:lstStyle/>
          <a:p>
            <a:pPr lvl="0" algn="r">
              <a:spcBef>
                <a:spcPts val="0"/>
              </a:spcBef>
              <a:buNone/>
            </a:pPr>
            <a:r>
              <a:rPr lang="en">
                <a:latin typeface="Righteous"/>
                <a:ea typeface="Righteous"/>
                <a:cs typeface="Righteous"/>
                <a:sym typeface="Righteous"/>
              </a:rPr>
              <a:t>CPR F O R ADULTS</a:t>
            </a:r>
          </a:p>
        </p:txBody>
      </p:sp>
      <p:pic>
        <p:nvPicPr>
          <p:cNvPr id="78" name="Shape 78"/>
          <p:cNvPicPr preferRelativeResize="0"/>
          <p:nvPr/>
        </p:nvPicPr>
        <p:blipFill>
          <a:blip r:embed="rId3">
            <a:alphaModFix/>
          </a:blip>
          <a:stretch>
            <a:fillRect/>
          </a:stretch>
        </p:blipFill>
        <p:spPr>
          <a:xfrm>
            <a:off x="4152225" y="204375"/>
            <a:ext cx="1826725" cy="1796275"/>
          </a:xfrm>
          <a:prstGeom prst="rect">
            <a:avLst/>
          </a:prstGeom>
          <a:noFill/>
          <a:ln>
            <a:noFill/>
          </a:ln>
        </p:spPr>
      </p:pic>
      <p:sp>
        <p:nvSpPr>
          <p:cNvPr id="79" name="Shape 79"/>
          <p:cNvSpPr txBox="1"/>
          <p:nvPr/>
        </p:nvSpPr>
        <p:spPr>
          <a:xfrm>
            <a:off x="97050" y="89575"/>
            <a:ext cx="2112600" cy="49719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FFFFFF"/>
                </a:solidFill>
              </a:rPr>
              <a:t>Step 1 -</a:t>
            </a:r>
            <a:r>
              <a:rPr lang="en" sz="1800" b="1">
                <a:solidFill>
                  <a:srgbClr val="980000"/>
                </a:solidFill>
              </a:rPr>
              <a:t> </a:t>
            </a:r>
            <a:r>
              <a:rPr lang="en">
                <a:solidFill>
                  <a:schemeClr val="accent4"/>
                </a:solidFill>
                <a:latin typeface="Anton"/>
                <a:ea typeface="Anton"/>
                <a:cs typeface="Anton"/>
                <a:sym typeface="Anton"/>
              </a:rPr>
              <a:t>Check for signs of breathing</a:t>
            </a:r>
          </a:p>
          <a:p>
            <a:pPr lvl="0" algn="ctr" rtl="0">
              <a:lnSpc>
                <a:spcPct val="115000"/>
              </a:lnSpc>
              <a:spcBef>
                <a:spcPts val="0"/>
              </a:spcBef>
              <a:buNone/>
            </a:pPr>
            <a:r>
              <a:rPr lang="en" sz="800" b="1">
                <a:solidFill>
                  <a:srgbClr val="FFFFFF"/>
                </a:solidFill>
                <a:latin typeface="Merriweather"/>
                <a:ea typeface="Merriweather"/>
                <a:cs typeface="Merriweather"/>
                <a:sym typeface="Merriweather"/>
              </a:rPr>
              <a:t>*If person is breathing do not perform CPR</a:t>
            </a: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rtl="0">
              <a:lnSpc>
                <a:spcPct val="115000"/>
              </a:lnSpc>
              <a:spcBef>
                <a:spcPts val="0"/>
              </a:spcBef>
              <a:buNone/>
            </a:pPr>
            <a:r>
              <a:rPr lang="en" sz="1800" b="1">
                <a:solidFill>
                  <a:srgbClr val="FFFFFF"/>
                </a:solidFill>
              </a:rPr>
              <a:t>Step 2 - </a:t>
            </a:r>
            <a:r>
              <a:rPr lang="en">
                <a:solidFill>
                  <a:schemeClr val="accent4"/>
                </a:solidFill>
                <a:latin typeface="Anton"/>
                <a:ea typeface="Anton"/>
                <a:cs typeface="Anton"/>
                <a:sym typeface="Anton"/>
              </a:rPr>
              <a:t>Start 30 compressions in the middle of the chest</a:t>
            </a:r>
          </a:p>
          <a:p>
            <a:pPr lvl="0" algn="ctr" rtl="0">
              <a:lnSpc>
                <a:spcPct val="115000"/>
              </a:lnSpc>
              <a:spcBef>
                <a:spcPts val="0"/>
              </a:spcBef>
              <a:buNone/>
            </a:pPr>
            <a:r>
              <a:rPr lang="en" sz="800" b="1">
                <a:solidFill>
                  <a:srgbClr val="FFFFFF"/>
                </a:solidFill>
                <a:latin typeface="Merriweather"/>
                <a:ea typeface="Merriweather"/>
                <a:cs typeface="Merriweather"/>
                <a:sym typeface="Merriweather"/>
              </a:rPr>
              <a:t>*Depth of pushes with both hands should at least be 2 inches at a rate of at least 100 compressions/minute</a:t>
            </a: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algn="ctr" rtl="0">
              <a:lnSpc>
                <a:spcPct val="115000"/>
              </a:lnSpc>
              <a:spcBef>
                <a:spcPts val="0"/>
              </a:spcBef>
              <a:buNone/>
            </a:pPr>
            <a:endParaRPr sz="800" b="1">
              <a:solidFill>
                <a:srgbClr val="FFFFFF"/>
              </a:solidFill>
              <a:latin typeface="Merriweather"/>
              <a:ea typeface="Merriweather"/>
              <a:cs typeface="Merriweather"/>
              <a:sym typeface="Merriweather"/>
            </a:endParaRPr>
          </a:p>
          <a:p>
            <a:pPr lvl="0" rtl="0">
              <a:lnSpc>
                <a:spcPct val="115000"/>
              </a:lnSpc>
              <a:spcBef>
                <a:spcPts val="0"/>
              </a:spcBef>
              <a:buNone/>
            </a:pPr>
            <a:r>
              <a:rPr lang="en" sz="1800" b="1">
                <a:solidFill>
                  <a:srgbClr val="FFFFFF"/>
                </a:solidFill>
              </a:rPr>
              <a:t>Step 3 - </a:t>
            </a:r>
            <a:r>
              <a:rPr lang="en">
                <a:solidFill>
                  <a:schemeClr val="accent4"/>
                </a:solidFill>
                <a:latin typeface="Anton"/>
                <a:ea typeface="Anton"/>
                <a:cs typeface="Anton"/>
                <a:sym typeface="Anton"/>
              </a:rPr>
              <a:t>Tilt the head back, pinch the nose, and give 2 breaths</a:t>
            </a:r>
          </a:p>
          <a:p>
            <a:pPr lvl="0" algn="ctr" rtl="0">
              <a:lnSpc>
                <a:spcPct val="115000"/>
              </a:lnSpc>
              <a:spcBef>
                <a:spcPts val="0"/>
              </a:spcBef>
              <a:buNone/>
            </a:pPr>
            <a:r>
              <a:rPr lang="en" sz="800" b="1">
                <a:solidFill>
                  <a:srgbClr val="FFFFFF"/>
                </a:solidFill>
                <a:latin typeface="Merriweather"/>
                <a:ea typeface="Merriweather"/>
                <a:cs typeface="Merriweather"/>
                <a:sym typeface="Merriweather"/>
              </a:rPr>
              <a:t>*Breaths must be at least 1 second long and you should be able to see the chest rise </a:t>
            </a:r>
          </a:p>
          <a:p>
            <a:pPr lvl="0" algn="ctr" rtl="0">
              <a:spcBef>
                <a:spcPts val="0"/>
              </a:spcBef>
              <a:buNone/>
            </a:pPr>
            <a:endParaRPr sz="800" b="1">
              <a:solidFill>
                <a:srgbClr val="FFFFFF"/>
              </a:solidFill>
              <a:latin typeface="Merriweather"/>
              <a:ea typeface="Merriweather"/>
              <a:cs typeface="Merriweather"/>
              <a:sym typeface="Merriweather"/>
            </a:endParaRPr>
          </a:p>
          <a:p>
            <a:pPr lvl="0" algn="ctr" rtl="0">
              <a:spcBef>
                <a:spcPts val="0"/>
              </a:spcBef>
              <a:buNone/>
            </a:pPr>
            <a:endParaRPr sz="800" b="1">
              <a:solidFill>
                <a:srgbClr val="FFFFFF"/>
              </a:solidFill>
              <a:latin typeface="Merriweather"/>
              <a:ea typeface="Merriweather"/>
              <a:cs typeface="Merriweather"/>
              <a:sym typeface="Merriweather"/>
            </a:endParaRPr>
          </a:p>
          <a:p>
            <a:pPr lvl="0" algn="ctr" rtl="0">
              <a:spcBef>
                <a:spcPts val="0"/>
              </a:spcBef>
              <a:buNone/>
            </a:pPr>
            <a:endParaRPr sz="800" b="1">
              <a:solidFill>
                <a:srgbClr val="FFFFFF"/>
              </a:solidFill>
              <a:latin typeface="Merriweather"/>
              <a:ea typeface="Merriweather"/>
              <a:cs typeface="Merriweather"/>
              <a:sym typeface="Merriweather"/>
            </a:endParaRPr>
          </a:p>
          <a:p>
            <a:pPr lvl="0" algn="ctr" rtl="0">
              <a:spcBef>
                <a:spcPts val="0"/>
              </a:spcBef>
              <a:buNone/>
            </a:pPr>
            <a:endParaRPr sz="800" b="1">
              <a:solidFill>
                <a:srgbClr val="FFFFFF"/>
              </a:solidFill>
              <a:latin typeface="Merriweather"/>
              <a:ea typeface="Merriweather"/>
              <a:cs typeface="Merriweather"/>
              <a:sym typeface="Merriweather"/>
            </a:endParaRPr>
          </a:p>
          <a:p>
            <a:pPr lvl="0" algn="ctr" rtl="0">
              <a:spcBef>
                <a:spcPts val="0"/>
              </a:spcBef>
              <a:buNone/>
            </a:pPr>
            <a:endParaRPr sz="800" b="1">
              <a:solidFill>
                <a:srgbClr val="FFFFFF"/>
              </a:solidFill>
              <a:latin typeface="Merriweather"/>
              <a:ea typeface="Merriweather"/>
              <a:cs typeface="Merriweather"/>
              <a:sym typeface="Merriweather"/>
            </a:endParaRPr>
          </a:p>
          <a:p>
            <a:pPr lvl="0" algn="ctr" rtl="0">
              <a:spcBef>
                <a:spcPts val="0"/>
              </a:spcBef>
              <a:buNone/>
            </a:pPr>
            <a:endParaRPr sz="800" b="1">
              <a:solidFill>
                <a:srgbClr val="FFFFFF"/>
              </a:solidFill>
              <a:latin typeface="Merriweather"/>
              <a:ea typeface="Merriweather"/>
              <a:cs typeface="Merriweather"/>
              <a:sym typeface="Merriweather"/>
            </a:endParaRPr>
          </a:p>
          <a:p>
            <a:pPr lvl="0" rtl="0">
              <a:spcBef>
                <a:spcPts val="0"/>
              </a:spcBef>
              <a:buNone/>
            </a:pPr>
            <a:endParaRPr>
              <a:solidFill>
                <a:schemeClr val="accent4"/>
              </a:solidFill>
            </a:endParaRPr>
          </a:p>
          <a:p>
            <a:pPr lvl="0" rtl="0">
              <a:spcBef>
                <a:spcPts val="0"/>
              </a:spcBef>
              <a:buNone/>
            </a:pPr>
            <a:endParaRPr>
              <a:solidFill>
                <a:schemeClr val="accent4"/>
              </a:solidFill>
            </a:endParaRPr>
          </a:p>
        </p:txBody>
      </p:sp>
      <p:sp>
        <p:nvSpPr>
          <p:cNvPr id="80" name="Shape 80"/>
          <p:cNvSpPr txBox="1"/>
          <p:nvPr/>
        </p:nvSpPr>
        <p:spPr>
          <a:xfrm>
            <a:off x="2329125" y="2217150"/>
            <a:ext cx="6367800" cy="2754600"/>
          </a:xfrm>
          <a:prstGeom prst="rect">
            <a:avLst/>
          </a:prstGeom>
          <a:noFill/>
          <a:ln>
            <a:noFill/>
          </a:ln>
        </p:spPr>
        <p:txBody>
          <a:bodyPr lIns="91425" tIns="91425" rIns="91425" bIns="91425" anchor="t" anchorCtr="0">
            <a:noAutofit/>
          </a:bodyPr>
          <a:lstStyle/>
          <a:p>
            <a:pPr lvl="0" algn="ctr">
              <a:spcBef>
                <a:spcPts val="0"/>
              </a:spcBef>
              <a:buNone/>
            </a:pPr>
            <a:r>
              <a:rPr lang="en" sz="1800" b="1">
                <a:solidFill>
                  <a:srgbClr val="FFFFFF"/>
                </a:solidFill>
              </a:rPr>
              <a:t>Step 4 - </a:t>
            </a:r>
            <a:r>
              <a:rPr lang="en">
                <a:solidFill>
                  <a:schemeClr val="accent4"/>
                </a:solidFill>
                <a:latin typeface="Anton"/>
                <a:ea typeface="Anton"/>
                <a:cs typeface="Anton"/>
                <a:sym typeface="Anton"/>
              </a:rPr>
              <a:t>Continue CPR until given an AED or professionals arrive</a:t>
            </a:r>
            <a:br>
              <a:rPr lang="en">
                <a:solidFill>
                  <a:schemeClr val="accent4"/>
                </a:solidFill>
                <a:latin typeface="Anton"/>
                <a:ea typeface="Anton"/>
                <a:cs typeface="Anton"/>
                <a:sym typeface="Anton"/>
              </a:rPr>
            </a:br>
            <a:r>
              <a:rPr lang="en" sz="800">
                <a:solidFill>
                  <a:srgbClr val="FFFFFF"/>
                </a:solidFill>
                <a:latin typeface="Merriweather"/>
                <a:ea typeface="Merriweather"/>
                <a:cs typeface="Merriweather"/>
                <a:sym typeface="Merriweather"/>
              </a:rPr>
              <a:t>*If others (that know how to do CPR) are available, switch each person after 5 cycles</a:t>
            </a:r>
          </a:p>
        </p:txBody>
      </p:sp>
      <p:pic>
        <p:nvPicPr>
          <p:cNvPr id="81" name="Shape 81"/>
          <p:cNvPicPr preferRelativeResize="0"/>
          <p:nvPr/>
        </p:nvPicPr>
        <p:blipFill>
          <a:blip r:embed="rId4">
            <a:alphaModFix/>
          </a:blip>
          <a:stretch>
            <a:fillRect/>
          </a:stretch>
        </p:blipFill>
        <p:spPr>
          <a:xfrm>
            <a:off x="3412125" y="2834444"/>
            <a:ext cx="4201799" cy="2042249"/>
          </a:xfrm>
          <a:prstGeom prst="rect">
            <a:avLst/>
          </a:prstGeom>
          <a:noFill/>
          <a:ln>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sz="4800">
                <a:solidFill>
                  <a:srgbClr val="7F6000"/>
                </a:solidFill>
                <a:latin typeface="Playfair Display"/>
                <a:ea typeface="Playfair Display"/>
                <a:cs typeface="Playfair Display"/>
                <a:sym typeface="Playfair Display"/>
              </a:rPr>
              <a:t>Adult												AED</a:t>
            </a:r>
          </a:p>
        </p:txBody>
      </p:sp>
      <p:sp>
        <p:nvSpPr>
          <p:cNvPr id="87" name="Shape 87"/>
          <p:cNvSpPr txBox="1">
            <a:spLocks noGrp="1"/>
          </p:cNvSpPr>
          <p:nvPr>
            <p:ph type="body" idx="1"/>
          </p:nvPr>
        </p:nvSpPr>
        <p:spPr>
          <a:xfrm>
            <a:off x="2709325" y="44525"/>
            <a:ext cx="3716400" cy="5588100"/>
          </a:xfrm>
          <a:prstGeom prst="rect">
            <a:avLst/>
          </a:prstGeom>
        </p:spPr>
        <p:txBody>
          <a:bodyPr lIns="91425" tIns="91425" rIns="91425" bIns="91425" anchor="t" anchorCtr="0">
            <a:noAutofit/>
          </a:bodyPr>
          <a:lstStyle/>
          <a:p>
            <a:pPr lvl="0">
              <a:spcBef>
                <a:spcPts val="0"/>
              </a:spcBef>
              <a:buNone/>
            </a:pPr>
            <a:r>
              <a:rPr lang="en" sz="1000" b="1"/>
              <a:t>Step 1</a:t>
            </a:r>
            <a:r>
              <a:rPr lang="en" sz="1000"/>
              <a:t> - Turn on AED</a:t>
            </a:r>
          </a:p>
          <a:p>
            <a:pPr lvl="0">
              <a:spcBef>
                <a:spcPts val="0"/>
              </a:spcBef>
              <a:buNone/>
            </a:pPr>
            <a:r>
              <a:rPr lang="en" sz="1000"/>
              <a:t>*Follow voice directions</a:t>
            </a:r>
          </a:p>
          <a:p>
            <a:pPr lvl="0">
              <a:spcBef>
                <a:spcPts val="0"/>
              </a:spcBef>
              <a:buNone/>
            </a:pPr>
            <a:r>
              <a:rPr lang="en" sz="1000" b="1"/>
              <a:t>Step 2</a:t>
            </a:r>
            <a:r>
              <a:rPr lang="en" sz="1000"/>
              <a:t> - Bare the chest and take off any medication patches </a:t>
            </a:r>
          </a:p>
          <a:p>
            <a:pPr lvl="0">
              <a:spcBef>
                <a:spcPts val="0"/>
              </a:spcBef>
              <a:buNone/>
            </a:pPr>
            <a:r>
              <a:rPr lang="en" sz="1000"/>
              <a:t>*Also make sure the chest is dry</a:t>
            </a:r>
          </a:p>
          <a:p>
            <a:pPr lvl="0">
              <a:spcBef>
                <a:spcPts val="0"/>
              </a:spcBef>
              <a:buNone/>
            </a:pPr>
            <a:r>
              <a:rPr lang="en" sz="1000" b="1"/>
              <a:t>Step 3</a:t>
            </a:r>
            <a:r>
              <a:rPr lang="en" sz="1000"/>
              <a:t> - Put pads on body</a:t>
            </a:r>
          </a:p>
          <a:p>
            <a:pPr lvl="0">
              <a:spcBef>
                <a:spcPts val="0"/>
              </a:spcBef>
              <a:buNone/>
            </a:pPr>
            <a:r>
              <a:rPr lang="en" sz="1000"/>
              <a:t>*Make an L shape</a:t>
            </a:r>
          </a:p>
          <a:p>
            <a:pPr lvl="0">
              <a:spcBef>
                <a:spcPts val="0"/>
              </a:spcBef>
              <a:buNone/>
            </a:pPr>
            <a:r>
              <a:rPr lang="en" sz="1000" b="1"/>
              <a:t>Step 4</a:t>
            </a:r>
            <a:r>
              <a:rPr lang="en" sz="1000"/>
              <a:t> - Plug in connector </a:t>
            </a:r>
          </a:p>
          <a:p>
            <a:pPr lvl="0">
              <a:spcBef>
                <a:spcPts val="0"/>
              </a:spcBef>
              <a:buNone/>
            </a:pPr>
            <a:r>
              <a:rPr lang="en" sz="1000" b="1"/>
              <a:t>Step 5</a:t>
            </a:r>
            <a:r>
              <a:rPr lang="en" sz="1000"/>
              <a:t> - Stand clear </a:t>
            </a:r>
          </a:p>
          <a:p>
            <a:pPr lvl="0">
              <a:spcBef>
                <a:spcPts val="0"/>
              </a:spcBef>
              <a:buNone/>
            </a:pPr>
            <a:r>
              <a:rPr lang="en" sz="1000"/>
              <a:t>*Advise everyone not to touch the body including yourself</a:t>
            </a:r>
          </a:p>
          <a:p>
            <a:pPr lvl="0">
              <a:spcBef>
                <a:spcPts val="0"/>
              </a:spcBef>
              <a:buNone/>
            </a:pPr>
            <a:r>
              <a:rPr lang="en" sz="1000" b="1"/>
              <a:t>Step 6</a:t>
            </a:r>
            <a:r>
              <a:rPr lang="en" sz="1000"/>
              <a:t> - Hit the “analyze” button and let the AED analyze the heart rhythm  </a:t>
            </a:r>
          </a:p>
          <a:p>
            <a:pPr lvl="0">
              <a:spcBef>
                <a:spcPts val="0"/>
              </a:spcBef>
              <a:buNone/>
            </a:pPr>
            <a:r>
              <a:rPr lang="en" sz="1000" b="1"/>
              <a:t>Step 7</a:t>
            </a:r>
            <a:r>
              <a:rPr lang="en" sz="1000"/>
              <a:t> - Say, “stand clear,” and deliver shock </a:t>
            </a:r>
          </a:p>
          <a:p>
            <a:pPr lvl="0">
              <a:spcBef>
                <a:spcPts val="0"/>
              </a:spcBef>
              <a:buNone/>
            </a:pPr>
            <a:r>
              <a:rPr lang="en" sz="1000" b="1"/>
              <a:t>Step 8</a:t>
            </a:r>
            <a:r>
              <a:rPr lang="en" sz="1000"/>
              <a:t> - Continue CPR</a:t>
            </a:r>
          </a:p>
          <a:p>
            <a:pPr lvl="0">
              <a:spcBef>
                <a:spcPts val="0"/>
              </a:spcBef>
              <a:buNone/>
            </a:pPr>
            <a:r>
              <a:rPr lang="en"/>
              <a:t> </a:t>
            </a:r>
          </a:p>
        </p:txBody>
      </p:sp>
      <p:pic>
        <p:nvPicPr>
          <p:cNvPr id="88" name="Shape 88"/>
          <p:cNvPicPr preferRelativeResize="0"/>
          <p:nvPr/>
        </p:nvPicPr>
        <p:blipFill>
          <a:blip r:embed="rId3">
            <a:alphaModFix/>
          </a:blip>
          <a:stretch>
            <a:fillRect/>
          </a:stretch>
        </p:blipFill>
        <p:spPr>
          <a:xfrm>
            <a:off x="302750" y="1594062"/>
            <a:ext cx="2260375" cy="2260375"/>
          </a:xfrm>
          <a:prstGeom prst="rect">
            <a:avLst/>
          </a:prstGeom>
          <a:noFill/>
          <a:ln>
            <a:noFill/>
          </a:ln>
        </p:spPr>
      </p:pic>
      <p:pic>
        <p:nvPicPr>
          <p:cNvPr id="89" name="Shape 89"/>
          <p:cNvPicPr preferRelativeResize="0"/>
          <p:nvPr/>
        </p:nvPicPr>
        <p:blipFill>
          <a:blip r:embed="rId4">
            <a:alphaModFix/>
          </a:blip>
          <a:stretch>
            <a:fillRect/>
          </a:stretch>
        </p:blipFill>
        <p:spPr>
          <a:xfrm>
            <a:off x="6571925" y="1629725"/>
            <a:ext cx="2260374" cy="2260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lgn="ctr">
              <a:spcBef>
                <a:spcPts val="0"/>
              </a:spcBef>
              <a:buNone/>
            </a:pPr>
            <a:r>
              <a:rPr lang="en">
                <a:latin typeface="Playfair Display"/>
                <a:ea typeface="Playfair Display"/>
                <a:cs typeface="Playfair Display"/>
                <a:sym typeface="Playfair Display"/>
              </a:rPr>
              <a:t>CPR FOR CHILD</a:t>
            </a:r>
          </a:p>
        </p:txBody>
      </p:sp>
      <p:sp>
        <p:nvSpPr>
          <p:cNvPr id="95" name="Shape 95"/>
          <p:cNvSpPr txBox="1">
            <a:spLocks noGrp="1"/>
          </p:cNvSpPr>
          <p:nvPr>
            <p:ph type="body" idx="1"/>
          </p:nvPr>
        </p:nvSpPr>
        <p:spPr>
          <a:xfrm>
            <a:off x="311700" y="1228675"/>
            <a:ext cx="3999900" cy="3548400"/>
          </a:xfrm>
          <a:prstGeom prst="rect">
            <a:avLst/>
          </a:prstGeom>
        </p:spPr>
        <p:txBody>
          <a:bodyPr lIns="91425" tIns="91425" rIns="91425" bIns="91425" anchor="t" anchorCtr="0">
            <a:noAutofit/>
          </a:bodyPr>
          <a:lstStyle/>
          <a:p>
            <a:pPr lvl="0" rtl="0">
              <a:lnSpc>
                <a:spcPct val="100000"/>
              </a:lnSpc>
              <a:spcBef>
                <a:spcPts val="0"/>
              </a:spcBef>
              <a:buNone/>
            </a:pPr>
            <a:r>
              <a:rPr lang="en" sz="1800">
                <a:latin typeface="Georgia"/>
                <a:ea typeface="Georgia"/>
                <a:cs typeface="Georgia"/>
                <a:sym typeface="Georgia"/>
              </a:rPr>
              <a:t>Step 1:</a:t>
            </a:r>
            <a:r>
              <a:rPr lang="en"/>
              <a:t> </a:t>
            </a:r>
            <a:r>
              <a:rPr lang="en">
                <a:solidFill>
                  <a:srgbClr val="5B0F00"/>
                </a:solidFill>
                <a:latin typeface="Righteous"/>
                <a:ea typeface="Righteous"/>
                <a:cs typeface="Righteous"/>
                <a:sym typeface="Righteous"/>
              </a:rPr>
              <a:t>Check for breathing</a:t>
            </a:r>
          </a:p>
          <a:p>
            <a:pPr lvl="0" rtl="0">
              <a:lnSpc>
                <a:spcPct val="100000"/>
              </a:lnSpc>
              <a:spcBef>
                <a:spcPts val="0"/>
              </a:spcBef>
              <a:buNone/>
            </a:pPr>
            <a:r>
              <a:rPr lang="en" sz="1000">
                <a:solidFill>
                  <a:srgbClr val="5B0F00"/>
                </a:solidFill>
                <a:latin typeface="Architects Daughter"/>
                <a:ea typeface="Architects Daughter"/>
                <a:cs typeface="Architects Daughter"/>
                <a:sym typeface="Architects Daughter"/>
              </a:rPr>
              <a:t>*Check over body for 5-10 seconds before beginning CPR (if child is not breathing)</a:t>
            </a:r>
          </a:p>
          <a:p>
            <a:pPr lvl="0" rtl="0">
              <a:lnSpc>
                <a:spcPct val="100000"/>
              </a:lnSpc>
              <a:spcBef>
                <a:spcPts val="0"/>
              </a:spcBef>
              <a:buNone/>
            </a:pPr>
            <a:endParaRPr sz="1000">
              <a:solidFill>
                <a:srgbClr val="5B0F00"/>
              </a:solidFill>
              <a:latin typeface="Architects Daughter"/>
              <a:ea typeface="Architects Daughter"/>
              <a:cs typeface="Architects Daughter"/>
              <a:sym typeface="Architects Daughter"/>
            </a:endParaRPr>
          </a:p>
          <a:p>
            <a:pPr lvl="0" rtl="0">
              <a:lnSpc>
                <a:spcPct val="100000"/>
              </a:lnSpc>
              <a:spcBef>
                <a:spcPts val="0"/>
              </a:spcBef>
              <a:buNone/>
            </a:pPr>
            <a:r>
              <a:rPr lang="en" sz="1800">
                <a:latin typeface="Georgia"/>
                <a:ea typeface="Georgia"/>
                <a:cs typeface="Georgia"/>
                <a:sym typeface="Georgia"/>
              </a:rPr>
              <a:t>Step 2: </a:t>
            </a:r>
            <a:r>
              <a:rPr lang="en">
                <a:solidFill>
                  <a:srgbClr val="5B0F00"/>
                </a:solidFill>
                <a:latin typeface="Righteous"/>
                <a:ea typeface="Righteous"/>
                <a:cs typeface="Righteous"/>
                <a:sym typeface="Righteous"/>
              </a:rPr>
              <a:t>Start 30 compressions</a:t>
            </a:r>
          </a:p>
          <a:p>
            <a:pPr lvl="0" rtl="0">
              <a:lnSpc>
                <a:spcPct val="100000"/>
              </a:lnSpc>
              <a:spcBef>
                <a:spcPts val="0"/>
              </a:spcBef>
              <a:buNone/>
            </a:pPr>
            <a:r>
              <a:rPr lang="en" sz="1000">
                <a:solidFill>
                  <a:srgbClr val="5B0F00"/>
                </a:solidFill>
                <a:latin typeface="Architects Daughter"/>
                <a:ea typeface="Architects Daughter"/>
                <a:cs typeface="Architects Daughter"/>
                <a:sym typeface="Architects Daughter"/>
              </a:rPr>
              <a:t>*Depth should be the same as an adult and depending on size/age of child use one hand instead of both</a:t>
            </a:r>
          </a:p>
          <a:p>
            <a:pPr lvl="0" rtl="0">
              <a:lnSpc>
                <a:spcPct val="100000"/>
              </a:lnSpc>
              <a:spcBef>
                <a:spcPts val="0"/>
              </a:spcBef>
              <a:buNone/>
            </a:pPr>
            <a:endParaRPr sz="1000">
              <a:solidFill>
                <a:srgbClr val="5B0F00"/>
              </a:solidFill>
              <a:latin typeface="Architects Daughter"/>
              <a:ea typeface="Architects Daughter"/>
              <a:cs typeface="Architects Daughter"/>
              <a:sym typeface="Architects Daughter"/>
            </a:endParaRPr>
          </a:p>
          <a:p>
            <a:pPr lvl="0" rtl="0">
              <a:lnSpc>
                <a:spcPct val="100000"/>
              </a:lnSpc>
              <a:spcBef>
                <a:spcPts val="0"/>
              </a:spcBef>
              <a:buNone/>
            </a:pPr>
            <a:r>
              <a:rPr lang="en" sz="1800">
                <a:latin typeface="Georgia"/>
                <a:ea typeface="Georgia"/>
                <a:cs typeface="Georgia"/>
                <a:sym typeface="Georgia"/>
              </a:rPr>
              <a:t>Step 3: </a:t>
            </a:r>
            <a:r>
              <a:rPr lang="en">
                <a:solidFill>
                  <a:srgbClr val="5B0F00"/>
                </a:solidFill>
                <a:latin typeface="Righteous"/>
                <a:ea typeface="Righteous"/>
                <a:cs typeface="Righteous"/>
                <a:sym typeface="Righteous"/>
              </a:rPr>
              <a:t>Chin and head back, proceed giving 2 breaths</a:t>
            </a:r>
          </a:p>
          <a:p>
            <a:pPr lvl="0" rtl="0">
              <a:lnSpc>
                <a:spcPct val="100000"/>
              </a:lnSpc>
              <a:spcBef>
                <a:spcPts val="0"/>
              </a:spcBef>
              <a:buNone/>
            </a:pPr>
            <a:r>
              <a:rPr lang="en" sz="1000">
                <a:solidFill>
                  <a:srgbClr val="5B0F00"/>
                </a:solidFill>
                <a:latin typeface="Architects Daughter"/>
                <a:ea typeface="Architects Daughter"/>
                <a:cs typeface="Architects Daughter"/>
                <a:sym typeface="Architects Daughter"/>
              </a:rPr>
              <a:t>*Child’s chest should rise just like an adult and breaths should at least be 1 second</a:t>
            </a:r>
          </a:p>
          <a:p>
            <a:pPr lvl="0">
              <a:lnSpc>
                <a:spcPct val="100000"/>
              </a:lnSpc>
              <a:spcBef>
                <a:spcPts val="0"/>
              </a:spcBef>
              <a:buNone/>
            </a:pPr>
            <a:endParaRPr/>
          </a:p>
          <a:p>
            <a:pPr lvl="0">
              <a:lnSpc>
                <a:spcPct val="100000"/>
              </a:lnSpc>
              <a:spcBef>
                <a:spcPts val="0"/>
              </a:spcBef>
              <a:buNone/>
            </a:pPr>
            <a:endParaRPr/>
          </a:p>
          <a:p>
            <a:pPr lvl="0">
              <a:spcBef>
                <a:spcPts val="0"/>
              </a:spcBef>
              <a:buNone/>
            </a:pPr>
            <a:endParaRPr/>
          </a:p>
        </p:txBody>
      </p:sp>
      <p:sp>
        <p:nvSpPr>
          <p:cNvPr id="96" name="Shape 96"/>
          <p:cNvSpPr txBox="1">
            <a:spLocks noGrp="1"/>
          </p:cNvSpPr>
          <p:nvPr>
            <p:ph type="body" idx="2"/>
          </p:nvPr>
        </p:nvSpPr>
        <p:spPr>
          <a:xfrm>
            <a:off x="4698700" y="1228675"/>
            <a:ext cx="3999900" cy="2254800"/>
          </a:xfrm>
          <a:prstGeom prst="rect">
            <a:avLst/>
          </a:prstGeom>
        </p:spPr>
        <p:txBody>
          <a:bodyPr lIns="91425" tIns="91425" rIns="91425" bIns="91425" anchor="t" anchorCtr="0">
            <a:noAutofit/>
          </a:bodyPr>
          <a:lstStyle/>
          <a:p>
            <a:pPr lvl="0">
              <a:spcBef>
                <a:spcPts val="0"/>
              </a:spcBef>
              <a:buNone/>
            </a:pPr>
            <a:r>
              <a:rPr lang="en" sz="1800">
                <a:latin typeface="Georgia"/>
                <a:ea typeface="Georgia"/>
                <a:cs typeface="Georgia"/>
                <a:sym typeface="Georgia"/>
              </a:rPr>
              <a:t>Step 4: </a:t>
            </a:r>
            <a:r>
              <a:rPr lang="en">
                <a:solidFill>
                  <a:srgbClr val="5B0F00"/>
                </a:solidFill>
                <a:latin typeface="Righteous"/>
                <a:ea typeface="Righteous"/>
                <a:cs typeface="Righteous"/>
                <a:sym typeface="Righteous"/>
              </a:rPr>
              <a:t>Repeat and never give up, keep going</a:t>
            </a:r>
          </a:p>
          <a:p>
            <a:pPr lvl="0">
              <a:spcBef>
                <a:spcPts val="0"/>
              </a:spcBef>
              <a:buNone/>
            </a:pPr>
            <a:r>
              <a:rPr lang="en" sz="1000">
                <a:solidFill>
                  <a:srgbClr val="5B0F00"/>
                </a:solidFill>
                <a:latin typeface="Architects Daughter"/>
                <a:ea typeface="Architects Daughter"/>
                <a:cs typeface="Architects Daughter"/>
                <a:sym typeface="Architects Daughter"/>
              </a:rPr>
              <a:t>*If you’re alone, after about 2 minutes of continuous CPR, leave the child and go get help; call 911 </a:t>
            </a:r>
          </a:p>
        </p:txBody>
      </p:sp>
      <p:pic>
        <p:nvPicPr>
          <p:cNvPr id="97" name="Shape 97"/>
          <p:cNvPicPr preferRelativeResize="0"/>
          <p:nvPr/>
        </p:nvPicPr>
        <p:blipFill>
          <a:blip r:embed="rId3">
            <a:alphaModFix/>
          </a:blip>
          <a:stretch>
            <a:fillRect/>
          </a:stretch>
        </p:blipFill>
        <p:spPr>
          <a:xfrm>
            <a:off x="4768437" y="2583700"/>
            <a:ext cx="3575224" cy="2193374"/>
          </a:xfrm>
          <a:prstGeom prst="rect">
            <a:avLst/>
          </a:prstGeom>
          <a:noFill/>
          <a:ln>
            <a:noFill/>
          </a:ln>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B0F00"/>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chemeClr val="dk1"/>
                </a:solidFill>
                <a:latin typeface="Bree Serif"/>
                <a:ea typeface="Bree Serif"/>
                <a:cs typeface="Bree Serif"/>
                <a:sym typeface="Bree Serif"/>
              </a:rPr>
              <a:t>  AED For Child</a:t>
            </a:r>
          </a:p>
        </p:txBody>
      </p:sp>
      <p:sp>
        <p:nvSpPr>
          <p:cNvPr id="103" name="Shape 103"/>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endParaRPr/>
          </a:p>
        </p:txBody>
      </p:sp>
      <p:pic>
        <p:nvPicPr>
          <p:cNvPr id="104" name="Shape 104"/>
          <p:cNvPicPr preferRelativeResize="0"/>
          <p:nvPr/>
        </p:nvPicPr>
        <p:blipFill>
          <a:blip r:embed="rId3">
            <a:alphaModFix/>
          </a:blip>
          <a:stretch>
            <a:fillRect/>
          </a:stretch>
        </p:blipFill>
        <p:spPr>
          <a:xfrm>
            <a:off x="222600" y="1175200"/>
            <a:ext cx="4002499" cy="2251400"/>
          </a:xfrm>
          <a:prstGeom prst="rect">
            <a:avLst/>
          </a:prstGeom>
          <a:noFill/>
          <a:ln>
            <a:noFill/>
          </a:ln>
        </p:spPr>
      </p:pic>
      <p:pic>
        <p:nvPicPr>
          <p:cNvPr id="105" name="Shape 105"/>
          <p:cNvPicPr preferRelativeResize="0"/>
          <p:nvPr/>
        </p:nvPicPr>
        <p:blipFill>
          <a:blip r:embed="rId4">
            <a:alphaModFix/>
          </a:blip>
          <a:stretch>
            <a:fillRect/>
          </a:stretch>
        </p:blipFill>
        <p:spPr>
          <a:xfrm>
            <a:off x="4881800" y="107337"/>
            <a:ext cx="4000500" cy="2276475"/>
          </a:xfrm>
          <a:prstGeom prst="rect">
            <a:avLst/>
          </a:prstGeom>
          <a:noFill/>
          <a:ln>
            <a:noFill/>
          </a:ln>
        </p:spPr>
      </p:pic>
      <p:sp>
        <p:nvSpPr>
          <p:cNvPr id="106" name="Shape 106"/>
          <p:cNvSpPr txBox="1"/>
          <p:nvPr/>
        </p:nvSpPr>
        <p:spPr>
          <a:xfrm>
            <a:off x="338675" y="3564900"/>
            <a:ext cx="3894600" cy="12477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FFFFF"/>
                </a:solidFill>
                <a:latin typeface="Playfair Display"/>
                <a:ea typeface="Playfair Display"/>
                <a:cs typeface="Playfair Display"/>
                <a:sym typeface="Playfair Display"/>
              </a:rPr>
              <a:t>You should repeat the same steps as using an AED on an adult. </a:t>
            </a:r>
          </a:p>
        </p:txBody>
      </p:sp>
      <p:sp>
        <p:nvSpPr>
          <p:cNvPr id="107" name="Shape 107"/>
          <p:cNvSpPr txBox="1"/>
          <p:nvPr/>
        </p:nvSpPr>
        <p:spPr>
          <a:xfrm>
            <a:off x="4983800" y="2646950"/>
            <a:ext cx="3796500" cy="1604400"/>
          </a:xfrm>
          <a:prstGeom prst="rect">
            <a:avLst/>
          </a:prstGeom>
          <a:noFill/>
          <a:ln>
            <a:noFill/>
          </a:ln>
        </p:spPr>
        <p:txBody>
          <a:bodyPr lIns="91425" tIns="91425" rIns="91425" bIns="91425" anchor="t" anchorCtr="0">
            <a:noAutofit/>
          </a:bodyPr>
          <a:lstStyle/>
          <a:p>
            <a:pPr marL="457200" lvl="0" indent="-342900" rtl="0">
              <a:spcBef>
                <a:spcPts val="0"/>
              </a:spcBef>
              <a:buSzPct val="100000"/>
              <a:buFont typeface="Playfair Display"/>
              <a:buChar char="●"/>
            </a:pPr>
            <a:r>
              <a:rPr lang="en" sz="1800">
                <a:solidFill>
                  <a:srgbClr val="FFFFFF"/>
                </a:solidFill>
                <a:latin typeface="Playfair Display"/>
                <a:ea typeface="Playfair Display"/>
                <a:cs typeface="Playfair Display"/>
                <a:sym typeface="Playfair Display"/>
              </a:rPr>
              <a:t>If there are no child pads available, use adult pads </a:t>
            </a:r>
            <a:r>
              <a:rPr lang="en" sz="1800">
                <a:latin typeface="Playfair Display"/>
                <a:ea typeface="Playfair Display"/>
                <a:cs typeface="Playfair Display"/>
                <a:sym typeface="Playfair Display"/>
              </a:rPr>
              <a:t> </a:t>
            </a:r>
          </a:p>
          <a:p>
            <a:pPr lvl="0" rtl="0">
              <a:spcBef>
                <a:spcPts val="0"/>
              </a:spcBef>
              <a:buNone/>
            </a:pPr>
            <a:endParaRPr sz="1800">
              <a:latin typeface="Playfair Display"/>
              <a:ea typeface="Playfair Display"/>
              <a:cs typeface="Playfair Display"/>
              <a:sym typeface="Playfair Display"/>
            </a:endParaRPr>
          </a:p>
          <a:p>
            <a:pPr lvl="0" rtl="0">
              <a:spcBef>
                <a:spcPts val="0"/>
              </a:spcBef>
              <a:buNone/>
            </a:pPr>
            <a:endParaRPr sz="1800">
              <a:latin typeface="Playfair Display"/>
              <a:ea typeface="Playfair Display"/>
              <a:cs typeface="Playfair Display"/>
              <a:sym typeface="Playfair Display"/>
            </a:endParaRPr>
          </a:p>
          <a:p>
            <a:pPr marL="457200" lvl="0" indent="-342900" rtl="0">
              <a:spcBef>
                <a:spcPts val="0"/>
              </a:spcBef>
              <a:buSzPct val="100000"/>
              <a:buFont typeface="Playfair Display"/>
              <a:buChar char="●"/>
            </a:pPr>
            <a:r>
              <a:rPr lang="en" sz="1800">
                <a:solidFill>
                  <a:srgbClr val="F3F3F3"/>
                </a:solidFill>
                <a:latin typeface="Playfair Display"/>
                <a:ea typeface="Playfair Display"/>
                <a:cs typeface="Playfair Display"/>
                <a:sym typeface="Playfair Display"/>
              </a:rPr>
              <a:t>Make sure the pads do not touch though</a:t>
            </a:r>
          </a:p>
          <a:p>
            <a:pPr lvl="0">
              <a:spcBef>
                <a:spcPts val="0"/>
              </a:spcBef>
              <a:buNone/>
            </a:pPr>
            <a:endParaRPr>
              <a:solidFill>
                <a:srgbClr val="F3F3F3"/>
              </a:solidFil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224425" y="292850"/>
            <a:ext cx="4608000" cy="2033100"/>
          </a:xfrm>
          <a:prstGeom prst="rect">
            <a:avLst/>
          </a:prstGeom>
        </p:spPr>
        <p:txBody>
          <a:bodyPr lIns="91425" tIns="91425" rIns="91425" bIns="91425" anchor="t" anchorCtr="0">
            <a:noAutofit/>
          </a:bodyPr>
          <a:lstStyle/>
          <a:p>
            <a:pPr lvl="0" algn="r" rtl="0">
              <a:spcBef>
                <a:spcPts val="0"/>
              </a:spcBef>
              <a:buNone/>
            </a:pPr>
            <a:r>
              <a:rPr lang="en" sz="4800">
                <a:solidFill>
                  <a:srgbClr val="D9D2E9"/>
                </a:solidFill>
                <a:latin typeface="Comic Sans MS"/>
                <a:ea typeface="Comic Sans MS"/>
                <a:cs typeface="Comic Sans MS"/>
                <a:sym typeface="Comic Sans MS"/>
              </a:rPr>
              <a:t>CPR </a:t>
            </a:r>
          </a:p>
          <a:p>
            <a:pPr lvl="0" algn="r" rtl="0">
              <a:spcBef>
                <a:spcPts val="0"/>
              </a:spcBef>
              <a:buNone/>
            </a:pPr>
            <a:r>
              <a:rPr lang="en" sz="4800">
                <a:solidFill>
                  <a:srgbClr val="D9D2E9"/>
                </a:solidFill>
                <a:latin typeface="Comic Sans MS"/>
                <a:ea typeface="Comic Sans MS"/>
                <a:cs typeface="Comic Sans MS"/>
                <a:sym typeface="Comic Sans MS"/>
              </a:rPr>
              <a:t>FOR </a:t>
            </a:r>
          </a:p>
          <a:p>
            <a:pPr lvl="0" algn="r">
              <a:spcBef>
                <a:spcPts val="0"/>
              </a:spcBef>
              <a:buNone/>
            </a:pPr>
            <a:r>
              <a:rPr lang="en" sz="4800">
                <a:solidFill>
                  <a:srgbClr val="D9D2E9"/>
                </a:solidFill>
                <a:latin typeface="Comic Sans MS"/>
                <a:ea typeface="Comic Sans MS"/>
                <a:cs typeface="Comic Sans MS"/>
                <a:sym typeface="Comic Sans MS"/>
              </a:rPr>
              <a:t>INFANT</a:t>
            </a:r>
            <a:r>
              <a:rPr lang="en">
                <a:latin typeface="Comic Sans MS"/>
                <a:ea typeface="Comic Sans MS"/>
                <a:cs typeface="Comic Sans MS"/>
                <a:sym typeface="Comic Sans MS"/>
              </a:rPr>
              <a:t> </a:t>
            </a:r>
          </a:p>
        </p:txBody>
      </p:sp>
      <p:sp>
        <p:nvSpPr>
          <p:cNvPr id="113" name="Shape 113"/>
          <p:cNvSpPr txBox="1">
            <a:spLocks noGrp="1"/>
          </p:cNvSpPr>
          <p:nvPr>
            <p:ph type="body" idx="1"/>
          </p:nvPr>
        </p:nvSpPr>
        <p:spPr>
          <a:xfrm>
            <a:off x="2228075" y="38425"/>
            <a:ext cx="3039300" cy="2938200"/>
          </a:xfrm>
          <a:prstGeom prst="rect">
            <a:avLst/>
          </a:prstGeom>
        </p:spPr>
        <p:txBody>
          <a:bodyPr lIns="91425" tIns="91425" rIns="91425" bIns="91425" anchor="t" anchorCtr="0">
            <a:noAutofit/>
          </a:bodyPr>
          <a:lstStyle/>
          <a:p>
            <a:pPr lvl="0">
              <a:lnSpc>
                <a:spcPct val="100000"/>
              </a:lnSpc>
              <a:spcBef>
                <a:spcPts val="0"/>
              </a:spcBef>
              <a:buNone/>
            </a:pPr>
            <a:r>
              <a:rPr lang="en" sz="1400" b="1">
                <a:solidFill>
                  <a:srgbClr val="741B47"/>
                </a:solidFill>
                <a:latin typeface="Playfair Display"/>
                <a:ea typeface="Playfair Display"/>
                <a:cs typeface="Playfair Display"/>
                <a:sym typeface="Playfair Display"/>
              </a:rPr>
              <a:t>STEP 1:</a:t>
            </a:r>
            <a:r>
              <a:rPr lang="en"/>
              <a:t> </a:t>
            </a:r>
            <a:r>
              <a:rPr lang="en" sz="1000"/>
              <a:t>Make sure if the baby is responsive </a:t>
            </a:r>
          </a:p>
          <a:p>
            <a:pPr lvl="0" rtl="0">
              <a:lnSpc>
                <a:spcPct val="100000"/>
              </a:lnSpc>
              <a:spcBef>
                <a:spcPts val="0"/>
              </a:spcBef>
              <a:buNone/>
            </a:pPr>
            <a:r>
              <a:rPr lang="en" sz="1000"/>
              <a:t>*Hit the bottom of its foot and shout, “baby! Baby!” Or the baby’s name</a:t>
            </a:r>
          </a:p>
          <a:p>
            <a:pPr lvl="0" rtl="0">
              <a:lnSpc>
                <a:spcPct val="100000"/>
              </a:lnSpc>
              <a:spcBef>
                <a:spcPts val="0"/>
              </a:spcBef>
              <a:buNone/>
            </a:pPr>
            <a:r>
              <a:rPr lang="en" sz="1400" b="1">
                <a:solidFill>
                  <a:srgbClr val="741B47"/>
                </a:solidFill>
                <a:latin typeface="Playfair Display"/>
                <a:ea typeface="Playfair Display"/>
                <a:cs typeface="Playfair Display"/>
                <a:sym typeface="Playfair Display"/>
              </a:rPr>
              <a:t>Step 2: </a:t>
            </a:r>
            <a:r>
              <a:rPr lang="en" sz="1000"/>
              <a:t>Follow the same process as the previous slide, get help, and call 911</a:t>
            </a:r>
          </a:p>
          <a:p>
            <a:pPr lvl="0" rtl="0">
              <a:lnSpc>
                <a:spcPct val="100000"/>
              </a:lnSpc>
              <a:spcBef>
                <a:spcPts val="0"/>
              </a:spcBef>
              <a:buNone/>
            </a:pPr>
            <a:r>
              <a:rPr lang="en" sz="1400" b="1">
                <a:solidFill>
                  <a:srgbClr val="741B47"/>
                </a:solidFill>
                <a:latin typeface="Playfair Display"/>
                <a:ea typeface="Playfair Display"/>
                <a:cs typeface="Playfair Display"/>
                <a:sym typeface="Playfair Display"/>
              </a:rPr>
              <a:t>Step 3: </a:t>
            </a:r>
            <a:r>
              <a:rPr lang="en" sz="1000"/>
              <a:t>Begin CPR</a:t>
            </a:r>
          </a:p>
          <a:p>
            <a:pPr lvl="0" rtl="0">
              <a:lnSpc>
                <a:spcPct val="100000"/>
              </a:lnSpc>
              <a:spcBef>
                <a:spcPts val="0"/>
              </a:spcBef>
              <a:buNone/>
            </a:pPr>
            <a:r>
              <a:rPr lang="en" sz="1000"/>
              <a:t>*Baby should be on its back on a firm surface</a:t>
            </a:r>
            <a:r>
              <a:rPr lang="en" sz="1400">
                <a:solidFill>
                  <a:srgbClr val="741B47"/>
                </a:solidFill>
                <a:latin typeface="Playfair Display"/>
                <a:ea typeface="Playfair Display"/>
                <a:cs typeface="Playfair Display"/>
                <a:sym typeface="Playfair Display"/>
              </a:rPr>
              <a:t> </a:t>
            </a:r>
          </a:p>
          <a:p>
            <a:pPr lvl="0">
              <a:lnSpc>
                <a:spcPct val="100000"/>
              </a:lnSpc>
              <a:spcBef>
                <a:spcPts val="0"/>
              </a:spcBef>
              <a:buNone/>
            </a:pPr>
            <a:endParaRPr sz="1000"/>
          </a:p>
        </p:txBody>
      </p:sp>
      <p:pic>
        <p:nvPicPr>
          <p:cNvPr id="114" name="Shape 114"/>
          <p:cNvPicPr preferRelativeResize="0"/>
          <p:nvPr/>
        </p:nvPicPr>
        <p:blipFill>
          <a:blip r:embed="rId3">
            <a:alphaModFix/>
          </a:blip>
          <a:stretch>
            <a:fillRect/>
          </a:stretch>
        </p:blipFill>
        <p:spPr>
          <a:xfrm>
            <a:off x="6020773" y="373075"/>
            <a:ext cx="1301424" cy="1305925"/>
          </a:xfrm>
          <a:prstGeom prst="rect">
            <a:avLst/>
          </a:prstGeom>
          <a:noFill/>
          <a:ln>
            <a:noFill/>
          </a:ln>
        </p:spPr>
      </p:pic>
      <p:sp>
        <p:nvSpPr>
          <p:cNvPr id="115" name="Shape 115"/>
          <p:cNvSpPr/>
          <p:nvPr/>
        </p:nvSpPr>
        <p:spPr>
          <a:xfrm>
            <a:off x="5543450" y="183525"/>
            <a:ext cx="3377700" cy="2540100"/>
          </a:xfrm>
          <a:prstGeom prst="rect">
            <a:avLst/>
          </a:prstGeom>
          <a:no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5409350" y="49425"/>
            <a:ext cx="3645900" cy="2808300"/>
          </a:xfrm>
          <a:prstGeom prst="rect">
            <a:avLst/>
          </a:prstGeom>
          <a:no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17" name="Shape 117"/>
          <p:cNvPicPr preferRelativeResize="0"/>
          <p:nvPr/>
        </p:nvPicPr>
        <p:blipFill>
          <a:blip r:embed="rId4">
            <a:alphaModFix/>
          </a:blip>
          <a:stretch>
            <a:fillRect/>
          </a:stretch>
        </p:blipFill>
        <p:spPr>
          <a:xfrm>
            <a:off x="190075" y="61625"/>
            <a:ext cx="1905000" cy="2495550"/>
          </a:xfrm>
          <a:prstGeom prst="rect">
            <a:avLst/>
          </a:prstGeom>
          <a:noFill/>
          <a:ln>
            <a:noFill/>
          </a:ln>
        </p:spPr>
      </p:pic>
      <p:sp>
        <p:nvSpPr>
          <p:cNvPr id="118" name="Shape 118"/>
          <p:cNvSpPr txBox="1"/>
          <p:nvPr/>
        </p:nvSpPr>
        <p:spPr>
          <a:xfrm>
            <a:off x="222800" y="2930925"/>
            <a:ext cx="3867900" cy="3147300"/>
          </a:xfrm>
          <a:prstGeom prst="rect">
            <a:avLst/>
          </a:prstGeom>
          <a:noFill/>
          <a:ln>
            <a:noFill/>
          </a:ln>
        </p:spPr>
        <p:txBody>
          <a:bodyPr lIns="91425" tIns="91425" rIns="91425" bIns="91425" anchor="t" anchorCtr="0">
            <a:noAutofit/>
          </a:bodyPr>
          <a:lstStyle/>
          <a:p>
            <a:pPr lvl="0" rtl="0">
              <a:spcBef>
                <a:spcPts val="0"/>
              </a:spcBef>
              <a:spcAft>
                <a:spcPts val="1600"/>
              </a:spcAft>
              <a:buNone/>
            </a:pPr>
            <a:r>
              <a:rPr lang="en" b="1">
                <a:solidFill>
                  <a:srgbClr val="741B47"/>
                </a:solidFill>
                <a:latin typeface="Playfair Display"/>
                <a:ea typeface="Playfair Display"/>
                <a:cs typeface="Playfair Display"/>
                <a:sym typeface="Playfair Display"/>
              </a:rPr>
              <a:t>Step 4: </a:t>
            </a:r>
            <a:r>
              <a:rPr lang="en" sz="1000">
                <a:solidFill>
                  <a:schemeClr val="dk2"/>
                </a:solidFill>
                <a:latin typeface="Source Code Pro"/>
                <a:ea typeface="Source Code Pro"/>
                <a:cs typeface="Source Code Pro"/>
                <a:sym typeface="Source Code Pro"/>
              </a:rPr>
              <a:t>Give 30 compressions</a:t>
            </a:r>
          </a:p>
          <a:p>
            <a:pPr lvl="0" rtl="0">
              <a:spcBef>
                <a:spcPts val="0"/>
              </a:spcBef>
              <a:spcAft>
                <a:spcPts val="1600"/>
              </a:spcAft>
              <a:buNone/>
            </a:pPr>
            <a:r>
              <a:rPr lang="en" sz="1000">
                <a:solidFill>
                  <a:schemeClr val="dk2"/>
                </a:solidFill>
                <a:latin typeface="Source Code Pro"/>
                <a:ea typeface="Source Code Pro"/>
                <a:cs typeface="Source Code Pro"/>
                <a:sym typeface="Source Code Pro"/>
              </a:rPr>
              <a:t>*Use two fingers on the breastbone of the infant</a:t>
            </a:r>
          </a:p>
          <a:p>
            <a:pPr lvl="0" rtl="0">
              <a:spcBef>
                <a:spcPts val="0"/>
              </a:spcBef>
              <a:spcAft>
                <a:spcPts val="1600"/>
              </a:spcAft>
              <a:buNone/>
            </a:pPr>
            <a:r>
              <a:rPr lang="en" b="1">
                <a:solidFill>
                  <a:srgbClr val="741B47"/>
                </a:solidFill>
                <a:latin typeface="Playfair Display"/>
                <a:ea typeface="Playfair Display"/>
                <a:cs typeface="Playfair Display"/>
                <a:sym typeface="Playfair Display"/>
              </a:rPr>
              <a:t>Step 5: </a:t>
            </a:r>
            <a:r>
              <a:rPr lang="en" sz="1000">
                <a:solidFill>
                  <a:schemeClr val="dk2"/>
                </a:solidFill>
                <a:latin typeface="Source Code Pro"/>
                <a:ea typeface="Source Code Pro"/>
                <a:cs typeface="Source Code Pro"/>
                <a:sym typeface="Source Code Pro"/>
              </a:rPr>
              <a:t>Give 2 breaths</a:t>
            </a:r>
          </a:p>
          <a:p>
            <a:pPr lvl="0" rtl="0">
              <a:spcBef>
                <a:spcPts val="0"/>
              </a:spcBef>
              <a:spcAft>
                <a:spcPts val="1600"/>
              </a:spcAft>
              <a:buNone/>
            </a:pPr>
            <a:r>
              <a:rPr lang="en" sz="1000">
                <a:solidFill>
                  <a:schemeClr val="dk2"/>
                </a:solidFill>
                <a:latin typeface="Source Code Pro"/>
                <a:ea typeface="Source Code Pro"/>
                <a:cs typeface="Source Code Pro"/>
                <a:sym typeface="Source Code Pro"/>
              </a:rPr>
              <a:t>*Covers infant’s nose and mouth with your own mouth/mask</a:t>
            </a:r>
          </a:p>
          <a:p>
            <a:pPr lvl="0" rtl="0">
              <a:spcBef>
                <a:spcPts val="0"/>
              </a:spcBef>
              <a:spcAft>
                <a:spcPts val="1600"/>
              </a:spcAft>
              <a:buNone/>
            </a:pPr>
            <a:r>
              <a:rPr lang="en" b="1">
                <a:solidFill>
                  <a:srgbClr val="741B47"/>
                </a:solidFill>
                <a:latin typeface="Playfair Display"/>
                <a:ea typeface="Playfair Display"/>
                <a:cs typeface="Playfair Display"/>
                <a:sym typeface="Playfair Display"/>
              </a:rPr>
              <a:t>Step 6: </a:t>
            </a:r>
            <a:r>
              <a:rPr lang="en" sz="1000">
                <a:solidFill>
                  <a:schemeClr val="dk2"/>
                </a:solidFill>
                <a:latin typeface="Source Code Pro"/>
                <a:ea typeface="Source Code Pro"/>
                <a:cs typeface="Source Code Pro"/>
                <a:sym typeface="Source Code Pro"/>
              </a:rPr>
              <a:t>Use AED and follow commands</a:t>
            </a:r>
          </a:p>
          <a:p>
            <a:pPr lvl="0">
              <a:spcBef>
                <a:spcPts val="0"/>
              </a:spcBef>
              <a:buNone/>
            </a:pPr>
            <a:endParaRPr/>
          </a:p>
        </p:txBody>
      </p:sp>
      <p:sp>
        <p:nvSpPr>
          <p:cNvPr id="119" name="Shape 119"/>
          <p:cNvSpPr txBox="1"/>
          <p:nvPr/>
        </p:nvSpPr>
        <p:spPr>
          <a:xfrm>
            <a:off x="4296387" y="3163850"/>
            <a:ext cx="4750200" cy="1942800"/>
          </a:xfrm>
          <a:prstGeom prst="rect">
            <a:avLst/>
          </a:prstGeom>
          <a:noFill/>
          <a:ln>
            <a:noFill/>
          </a:ln>
        </p:spPr>
        <p:txBody>
          <a:bodyPr lIns="91425" tIns="91425" rIns="91425" bIns="91425" anchor="t" anchorCtr="0">
            <a:noAutofit/>
          </a:bodyPr>
          <a:lstStyle/>
          <a:p>
            <a:pPr lvl="0" rtl="0">
              <a:spcBef>
                <a:spcPts val="0"/>
              </a:spcBef>
              <a:spcAft>
                <a:spcPts val="1600"/>
              </a:spcAft>
              <a:buNone/>
            </a:pPr>
            <a:r>
              <a:rPr lang="en" b="1">
                <a:solidFill>
                  <a:srgbClr val="741B47"/>
                </a:solidFill>
                <a:latin typeface="Playfair Display"/>
                <a:ea typeface="Playfair Display"/>
                <a:cs typeface="Playfair Display"/>
                <a:sym typeface="Playfair Display"/>
              </a:rPr>
              <a:t>Step 7:</a:t>
            </a:r>
            <a:r>
              <a:rPr lang="en">
                <a:solidFill>
                  <a:srgbClr val="741B47"/>
                </a:solidFill>
                <a:latin typeface="Playfair Display"/>
                <a:ea typeface="Playfair Display"/>
                <a:cs typeface="Playfair Display"/>
                <a:sym typeface="Playfair Display"/>
              </a:rPr>
              <a:t> </a:t>
            </a:r>
            <a:r>
              <a:rPr lang="en" sz="1000">
                <a:solidFill>
                  <a:schemeClr val="dk2"/>
                </a:solidFill>
                <a:latin typeface="Source Code Pro"/>
                <a:ea typeface="Source Code Pro"/>
                <a:cs typeface="Source Code Pro"/>
                <a:sym typeface="Source Code Pro"/>
              </a:rPr>
              <a:t>Continue CPR for at most 5 minutes if you have no phone or no one is around</a:t>
            </a:r>
          </a:p>
          <a:p>
            <a:pPr lvl="0" rtl="0">
              <a:spcBef>
                <a:spcPts val="0"/>
              </a:spcBef>
              <a:spcAft>
                <a:spcPts val="1600"/>
              </a:spcAft>
              <a:buNone/>
            </a:pPr>
            <a:r>
              <a:rPr lang="en" sz="1000">
                <a:solidFill>
                  <a:schemeClr val="dk2"/>
                </a:solidFill>
                <a:latin typeface="Source Code Pro"/>
                <a:ea typeface="Source Code Pro"/>
                <a:cs typeface="Source Code Pro"/>
                <a:sym typeface="Source Code Pro"/>
              </a:rPr>
              <a:t>*After 5 minutes of CPR, take the baby with you and get help </a:t>
            </a:r>
          </a:p>
          <a:p>
            <a:pPr lvl="0" rtl="0">
              <a:spcBef>
                <a:spcPts val="0"/>
              </a:spcBef>
              <a:spcAft>
                <a:spcPts val="1600"/>
              </a:spcAft>
              <a:buNone/>
            </a:pPr>
            <a:r>
              <a:rPr lang="en" b="1">
                <a:solidFill>
                  <a:srgbClr val="741B47"/>
                </a:solidFill>
                <a:latin typeface="Playfair Display"/>
                <a:ea typeface="Playfair Display"/>
                <a:cs typeface="Playfair Display"/>
                <a:sym typeface="Playfair Display"/>
              </a:rPr>
              <a:t>Step 8:</a:t>
            </a:r>
            <a:r>
              <a:rPr lang="en" sz="1000">
                <a:solidFill>
                  <a:schemeClr val="dk2"/>
                </a:solidFill>
                <a:latin typeface="Source Code Pro"/>
                <a:ea typeface="Source Code Pro"/>
                <a:cs typeface="Source Code Pro"/>
                <a:sym typeface="Source Code Pro"/>
              </a:rPr>
              <a:t> If already contacted 911, continue CPR until they arrive</a:t>
            </a:r>
          </a:p>
          <a:p>
            <a:pPr lv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346300"/>
            <a:ext cx="8520600" cy="801000"/>
          </a:xfrm>
          <a:prstGeom prst="rect">
            <a:avLst/>
          </a:prstGeom>
        </p:spPr>
        <p:txBody>
          <a:bodyPr lIns="91425" tIns="91425" rIns="91425" bIns="91425" anchor="t" anchorCtr="0">
            <a:noAutofit/>
          </a:bodyPr>
          <a:lstStyle/>
          <a:p>
            <a:pPr lvl="0">
              <a:spcBef>
                <a:spcPts val="0"/>
              </a:spcBef>
              <a:buNone/>
            </a:pPr>
            <a:r>
              <a:rPr lang="en">
                <a:latin typeface="Impact"/>
                <a:ea typeface="Impact"/>
                <a:cs typeface="Impact"/>
                <a:sym typeface="Impact"/>
              </a:rPr>
              <a:t>AED </a:t>
            </a:r>
            <a:r>
              <a:rPr lang="en">
                <a:solidFill>
                  <a:srgbClr val="FFFFFF"/>
                </a:solidFill>
                <a:latin typeface="Impact"/>
                <a:ea typeface="Impact"/>
                <a:cs typeface="Impact"/>
                <a:sym typeface="Impact"/>
              </a:rPr>
              <a:t>-</a:t>
            </a:r>
            <a:r>
              <a:rPr lang="en">
                <a:latin typeface="Impact"/>
                <a:ea typeface="Impact"/>
                <a:cs typeface="Impact"/>
                <a:sym typeface="Impact"/>
              </a:rPr>
              <a:t> Infants</a:t>
            </a:r>
          </a:p>
        </p:txBody>
      </p:sp>
      <p:sp>
        <p:nvSpPr>
          <p:cNvPr id="125" name="Shape 125"/>
          <p:cNvSpPr txBox="1">
            <a:spLocks noGrp="1"/>
          </p:cNvSpPr>
          <p:nvPr>
            <p:ph type="body" idx="1"/>
          </p:nvPr>
        </p:nvSpPr>
        <p:spPr>
          <a:xfrm>
            <a:off x="3449100" y="233171"/>
            <a:ext cx="5383200" cy="4552800"/>
          </a:xfrm>
          <a:prstGeom prst="rect">
            <a:avLst/>
          </a:prstGeom>
        </p:spPr>
        <p:txBody>
          <a:bodyPr lIns="91425" tIns="91425" rIns="91425" bIns="91425" anchor="t" anchorCtr="0">
            <a:noAutofit/>
          </a:bodyPr>
          <a:lstStyle/>
          <a:p>
            <a:pPr lvl="0">
              <a:spcBef>
                <a:spcPts val="0"/>
              </a:spcBef>
              <a:buNone/>
            </a:pPr>
            <a:r>
              <a:rPr lang="en" sz="1400" b="1">
                <a:solidFill>
                  <a:schemeClr val="lt1"/>
                </a:solidFill>
              </a:rPr>
              <a:t>Step 1:</a:t>
            </a:r>
            <a:r>
              <a:rPr lang="en" sz="1400">
                <a:solidFill>
                  <a:schemeClr val="lt1"/>
                </a:solidFill>
              </a:rPr>
              <a:t> Turn on AED</a:t>
            </a:r>
          </a:p>
          <a:p>
            <a:pPr lvl="0">
              <a:spcBef>
                <a:spcPts val="0"/>
              </a:spcBef>
              <a:buNone/>
            </a:pPr>
            <a:r>
              <a:rPr lang="en" sz="1400" b="1">
                <a:solidFill>
                  <a:schemeClr val="lt1"/>
                </a:solidFill>
              </a:rPr>
              <a:t>Step 2:</a:t>
            </a:r>
            <a:r>
              <a:rPr lang="en" sz="1400">
                <a:solidFill>
                  <a:schemeClr val="lt1"/>
                </a:solidFill>
              </a:rPr>
              <a:t> Follow visual or voice prompts </a:t>
            </a:r>
          </a:p>
          <a:p>
            <a:pPr lvl="0">
              <a:spcBef>
                <a:spcPts val="0"/>
              </a:spcBef>
              <a:buNone/>
            </a:pPr>
            <a:r>
              <a:rPr lang="en" sz="1400" b="1">
                <a:solidFill>
                  <a:schemeClr val="lt1"/>
                </a:solidFill>
              </a:rPr>
              <a:t>Step 3:</a:t>
            </a:r>
            <a:r>
              <a:rPr lang="en" sz="1400">
                <a:solidFill>
                  <a:schemeClr val="lt1"/>
                </a:solidFill>
              </a:rPr>
              <a:t> Apply pads</a:t>
            </a:r>
          </a:p>
          <a:p>
            <a:pPr lvl="0">
              <a:spcBef>
                <a:spcPts val="0"/>
              </a:spcBef>
              <a:buNone/>
            </a:pPr>
            <a:r>
              <a:rPr lang="en" sz="1400">
                <a:solidFill>
                  <a:schemeClr val="lt1"/>
                </a:solidFill>
              </a:rPr>
              <a:t>*Use smallest pads for infant, if there is not any then use adult ones</a:t>
            </a:r>
          </a:p>
          <a:p>
            <a:pPr lvl="0">
              <a:spcBef>
                <a:spcPts val="0"/>
              </a:spcBef>
              <a:buNone/>
            </a:pPr>
            <a:r>
              <a:rPr lang="en" sz="1400" b="1">
                <a:solidFill>
                  <a:schemeClr val="lt1"/>
                </a:solidFill>
              </a:rPr>
              <a:t>Step 4:</a:t>
            </a:r>
            <a:r>
              <a:rPr lang="en" sz="1400">
                <a:solidFill>
                  <a:schemeClr val="lt1"/>
                </a:solidFill>
              </a:rPr>
              <a:t> Let the AED analyze the baby’s heart rhythm and deliver the shock </a:t>
            </a:r>
          </a:p>
          <a:p>
            <a:pPr lvl="0">
              <a:spcBef>
                <a:spcPts val="0"/>
              </a:spcBef>
              <a:buNone/>
            </a:pPr>
            <a:r>
              <a:rPr lang="en" sz="1400">
                <a:solidFill>
                  <a:schemeClr val="lt1"/>
                </a:solidFill>
              </a:rPr>
              <a:t>*Make sure you and no one else is touch the body, “stay clear!” </a:t>
            </a:r>
          </a:p>
          <a:p>
            <a:pPr lvl="0">
              <a:spcBef>
                <a:spcPts val="0"/>
              </a:spcBef>
              <a:buNone/>
            </a:pPr>
            <a:r>
              <a:rPr lang="en" sz="1400" b="1">
                <a:solidFill>
                  <a:schemeClr val="lt1"/>
                </a:solidFill>
              </a:rPr>
              <a:t>Step 5:</a:t>
            </a:r>
            <a:r>
              <a:rPr lang="en" sz="1400">
                <a:solidFill>
                  <a:schemeClr val="lt1"/>
                </a:solidFill>
              </a:rPr>
              <a:t> Continue CPR and leave pads on infant</a:t>
            </a:r>
          </a:p>
          <a:p>
            <a:pPr lvl="0">
              <a:spcBef>
                <a:spcPts val="0"/>
              </a:spcBef>
              <a:buNone/>
            </a:pPr>
            <a:r>
              <a:rPr lang="en" sz="1400" b="1">
                <a:solidFill>
                  <a:schemeClr val="lt1"/>
                </a:solidFill>
              </a:rPr>
              <a:t>Step 6:</a:t>
            </a:r>
            <a:r>
              <a:rPr lang="en" sz="1400">
                <a:solidFill>
                  <a:schemeClr val="lt1"/>
                </a:solidFill>
              </a:rPr>
              <a:t> Keep going until baby becomes responsive or help arrives</a:t>
            </a:r>
          </a:p>
        </p:txBody>
      </p:sp>
      <p:pic>
        <p:nvPicPr>
          <p:cNvPr id="126" name="Shape 126"/>
          <p:cNvPicPr preferRelativeResize="0"/>
          <p:nvPr/>
        </p:nvPicPr>
        <p:blipFill>
          <a:blip r:embed="rId3">
            <a:alphaModFix/>
          </a:blip>
          <a:stretch>
            <a:fillRect/>
          </a:stretch>
        </p:blipFill>
        <p:spPr>
          <a:xfrm>
            <a:off x="427550" y="1638649"/>
            <a:ext cx="2739150" cy="235057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1130</Words>
  <Application>Microsoft Office PowerPoint</Application>
  <PresentationFormat>On-screen Show (16:9)</PresentationFormat>
  <Paragraphs>101</Paragraphs>
  <Slides>9</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Playfair Display</vt:lpstr>
      <vt:lpstr>Architects Daughter</vt:lpstr>
      <vt:lpstr>Courier New</vt:lpstr>
      <vt:lpstr>Amatic SC</vt:lpstr>
      <vt:lpstr>Arial</vt:lpstr>
      <vt:lpstr>Source Code Pro</vt:lpstr>
      <vt:lpstr>Georgia</vt:lpstr>
      <vt:lpstr>Merriweather</vt:lpstr>
      <vt:lpstr>Bree Serif</vt:lpstr>
      <vt:lpstr>Comic Sans MS</vt:lpstr>
      <vt:lpstr>Anton</vt:lpstr>
      <vt:lpstr>Righteous</vt:lpstr>
      <vt:lpstr>Impact</vt:lpstr>
      <vt:lpstr>beach-day</vt:lpstr>
      <vt:lpstr>CPR/AED - Allied Health </vt:lpstr>
      <vt:lpstr>HOW TO APPROACH ANY SITUATION</vt:lpstr>
      <vt:lpstr>CHECK FOR RESPONSIVENESS </vt:lpstr>
      <vt:lpstr>CPR F O R ADULTS</vt:lpstr>
      <vt:lpstr>Adult            AED</vt:lpstr>
      <vt:lpstr>CPR FOR CHILD</vt:lpstr>
      <vt:lpstr>  AED For Child</vt:lpstr>
      <vt:lpstr>CPR  FOR  INFANT </vt:lpstr>
      <vt:lpstr>AED - Infants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CPR/AED - Allied Health </dc:title>
  <cp:lastModifiedBy>Jason Skeels</cp:lastModifiedBy>
  <cp:revision>1</cp:revision>
  <dcterms:modified xsi:type="dcterms:W3CDTF">2017-03-02T13:48:25Z</dcterms:modified>
</cp:coreProperties>
</file>